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75" r:id="rId2"/>
    <p:sldMasterId id="2147483687" r:id="rId3"/>
    <p:sldMasterId id="2147483699" r:id="rId4"/>
    <p:sldMasterId id="2147483712" r:id="rId5"/>
  </p:sldMasterIdLst>
  <p:notesMasterIdLst>
    <p:notesMasterId r:id="rId26"/>
  </p:notesMasterIdLst>
  <p:handoutMasterIdLst>
    <p:handoutMasterId r:id="rId27"/>
  </p:handoutMasterIdLst>
  <p:sldIdLst>
    <p:sldId id="323" r:id="rId6"/>
    <p:sldId id="324" r:id="rId7"/>
    <p:sldId id="320" r:id="rId8"/>
    <p:sldId id="296" r:id="rId9"/>
    <p:sldId id="297" r:id="rId10"/>
    <p:sldId id="298" r:id="rId11"/>
    <p:sldId id="299" r:id="rId12"/>
    <p:sldId id="325" r:id="rId13"/>
    <p:sldId id="327" r:id="rId14"/>
    <p:sldId id="302" r:id="rId15"/>
    <p:sldId id="303" r:id="rId16"/>
    <p:sldId id="326" r:id="rId17"/>
    <p:sldId id="305" r:id="rId18"/>
    <p:sldId id="306" r:id="rId19"/>
    <p:sldId id="328" r:id="rId20"/>
    <p:sldId id="311" r:id="rId21"/>
    <p:sldId id="317" r:id="rId22"/>
    <p:sldId id="322" r:id="rId23"/>
    <p:sldId id="319" r:id="rId24"/>
    <p:sldId id="329" r:id="rId25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8" autoAdjust="0"/>
    <p:restoredTop sz="94660"/>
  </p:normalViewPr>
  <p:slideViewPr>
    <p:cSldViewPr>
      <p:cViewPr>
        <p:scale>
          <a:sx n="90" d="100"/>
          <a:sy n="90" d="100"/>
        </p:scale>
        <p:origin x="-918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09/12/2015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09/12/2015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2E538B8-3651-4610-9AED-97D5D08DBB46}" type="slidenum">
              <a:rPr lang="es-ES" altLang="es-CO"/>
              <a:pPr algn="r" eaLnBrk="1" hangingPunct="1">
                <a:spcBef>
                  <a:spcPct val="0"/>
                </a:spcBef>
              </a:pPr>
              <a:t>17</a:t>
            </a:fld>
            <a:endParaRPr lang="es-ES" altLang="es-CO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1069197-CAAE-4AD1-A664-3FB95B00B036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5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737A908-03D0-490D-8F7F-EBB2845D4AF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586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64D3CFB-E2FC-46F7-A5EA-53BBD88A6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481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845FA91-A176-4176-865F-A0B73A70565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83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12F9931-5FEE-4BDC-98C1-BCE79273F11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6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2FC2C6B-7B7A-4855-BCD4-DF3F3E46B80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127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BA8D1B6-5551-40A7-BD29-DFA6FC80CE58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759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9B3E15E-9A94-4A21-9F40-4B68DAC48F5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0119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C9AED1-7015-4569-BC21-97297355EA3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7587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14A4C6B-8294-4E0E-A1B6-37308177E90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600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12610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980535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072979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79371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539935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70564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9768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25258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91521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2836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8567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E6CDD3B-4768-4CA2-8AEB-851226BD140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571094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20F897C-89F0-4053-874A-F3454050A38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886416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F0D6E6-7D45-4770-93A3-6EEF8A6013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976307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86CF7BD-3D21-4140-8532-C71EDE02BDA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64027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A8EE214-2560-44F3-9931-21E1B602A4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81452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9EEDF0-D94B-425F-A738-404C1285B5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943024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11477AD-73FB-4489-94C1-11755F7A09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9942296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2E3B23-D537-4363-B114-7B9C031CDB0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308693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DFFC638-EF72-42D8-B02B-495C6E234B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01320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C8EF78B-7B73-4815-96C9-DE15CB913FB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120667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184C8C5-8150-419F-BA8B-82D4A82B44F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732940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81611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98379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908324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2340688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3889372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231677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3116066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4144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073685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584601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038981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2077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07FD5F7-62C3-47E2-B795-B53B83C8636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121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E5ACE4A6-232E-4F56-B192-61EF1E46158D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311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70793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47860603-BC08-4BCD-8319-E61A62B5779B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3222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2253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717032"/>
            <a:ext cx="5832326" cy="301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Manizales AM*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2015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Diciembre de 2015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s-ES" altLang="es-CO" sz="14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* </a:t>
            </a:r>
            <a:r>
              <a:rPr lang="es-ES" altLang="es-CO" sz="1400" dirty="0">
                <a:solidFill>
                  <a:prstClr val="black"/>
                </a:solidFill>
                <a:latin typeface="Arial Narrow" panose="020B0606020202030204" pitchFamily="34" charset="0"/>
              </a:rPr>
              <a:t>El Área Metropolitana de Manizales incluye Villa María</a:t>
            </a:r>
            <a:endParaRPr lang="es-ES" sz="1400" dirty="0">
              <a:solidFill>
                <a:prstClr val="black"/>
              </a:solidFill>
            </a:endParaRPr>
          </a:p>
          <a:p>
            <a:pPr eaLnBrk="1" hangingPunct="1">
              <a:defRPr/>
            </a:pP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0998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0" y="5533782"/>
            <a:ext cx="914399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000" dirty="0">
                <a:latin typeface="Times New Roman" pitchFamily="18" charset="0"/>
              </a:rPr>
              <a:t>*</a:t>
            </a:r>
            <a:r>
              <a:rPr lang="es-ES" altLang="es-CO" sz="105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050" dirty="0">
                <a:latin typeface="Calibri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050" dirty="0">
                <a:latin typeface="Calibri" pitchFamily="34" charset="0"/>
              </a:rPr>
              <a:t> </a:t>
            </a:r>
            <a:r>
              <a:rPr lang="es-CO" altLang="es-CO" sz="1050" dirty="0">
                <a:latin typeface="Calibri" pitchFamily="34" charset="0"/>
              </a:rPr>
              <a:t>    </a:t>
            </a:r>
            <a:endParaRPr lang="es-ES" altLang="es-CO" sz="1000" dirty="0">
              <a:latin typeface="Calibri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244658" y="526883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69487421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60329" y="1268760"/>
            <a:ext cx="8223339" cy="3937005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899592" y="379735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y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variación de la población ocupada, según ramas de actividad </a:t>
            </a:r>
          </a:p>
        </p:txBody>
      </p:sp>
    </p:spTree>
    <p:extLst>
      <p:ext uri="{BB962C8B-B14F-4D97-AF65-F5344CB8AC3E}">
        <p14:creationId xmlns:p14="http://schemas.microsoft.com/office/powerpoint/2010/main" val="65728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07504" y="5539337"/>
            <a:ext cx="885698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1475656" y="5255622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547527" y="404664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46781493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06708" y="1462633"/>
            <a:ext cx="6805380" cy="378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77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3900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306422" y="548680"/>
            <a:ext cx="68405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51520" y="5634335"/>
            <a:ext cx="8892480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 smtClean="0">
                <a:latin typeface="Arial Narrow" pitchFamily="34" charset="0"/>
              </a:rPr>
              <a:t> ^ Obrero</a:t>
            </a:r>
            <a:r>
              <a:rPr lang="es-ES" altLang="es-CO" sz="1200" dirty="0">
                <a:latin typeface="Arial Narrow" pitchFamily="34" charset="0"/>
              </a:rPr>
              <a:t>, empleado particular incluye al Jornalero o Peón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 * Trabajador </a:t>
            </a:r>
            <a:r>
              <a:rPr lang="es-ES" altLang="es-CO" sz="1200" dirty="0">
                <a:latin typeface="Arial Narrow" pitchFamily="34" charset="0"/>
              </a:rPr>
              <a:t>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309281" y="534767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68618891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60413" y="1704974"/>
            <a:ext cx="7902575" cy="35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608601" y="404664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195015" y="508518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79512" y="5415607"/>
            <a:ext cx="8964488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 smtClean="0">
                <a:latin typeface="Arial Narrow" pitchFamily="34" charset="0"/>
              </a:rPr>
              <a:t>^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*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59662467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11560" y="1484784"/>
            <a:ext cx="7761502" cy="3518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3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55713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403647" y="404664"/>
            <a:ext cx="68754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1520" y="5487615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</a:t>
            </a:r>
            <a:r>
              <a:rPr lang="es-ES" sz="1200" dirty="0" smtClean="0">
                <a:latin typeface="Arial Narrow" panose="020B0606020202030204" pitchFamily="34" charset="0"/>
              </a:rPr>
              <a:t>La </a:t>
            </a:r>
            <a:r>
              <a:rPr lang="es-ES" sz="1200" dirty="0">
                <a:latin typeface="Arial Narrow" panose="020B0606020202030204" pitchFamily="34" charset="0"/>
              </a:rPr>
              <a:t>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907704" y="525532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62773777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47664" y="1365697"/>
            <a:ext cx="6038548" cy="3753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06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133474" y="548680"/>
            <a:ext cx="687546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Proporción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del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empleo informal en la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población ocupada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Total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13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y Manizales AM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</a:rPr>
              <a:t>agosto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– octubre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(2014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45790989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918492" y="2060848"/>
            <a:ext cx="5305425" cy="3400425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907704" y="557007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10946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684213" y="504825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Manizales </a:t>
            </a:r>
            <a:r>
              <a:rPr lang="es-ES" altLang="es-CO" sz="2000" b="1" dirty="0">
                <a:solidFill>
                  <a:srgbClr val="CC0066"/>
                </a:solidFill>
              </a:rPr>
              <a:t>AM</a:t>
            </a:r>
            <a:endParaRPr lang="es-CO" altLang="es-CO" sz="2000" i="1" dirty="0">
              <a:solidFill>
                <a:srgbClr val="CC0066"/>
              </a:solidFill>
            </a:endParaRPr>
          </a:p>
          <a:p>
            <a:pPr algn="ctr" eaLnBrk="1" hangingPunct="1"/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260140899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79563" y="4076700"/>
            <a:ext cx="5629275" cy="1724025"/>
          </a:xfrm>
          <a:prstGeom prst="rect">
            <a:avLst/>
          </a:prstGeom>
        </p:spPr>
      </p:pic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184260064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31839" y="1628800"/>
            <a:ext cx="5776465" cy="198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115616" y="548680"/>
            <a:ext cx="68407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Caldas, anual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2014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4248" y="573325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12475305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41896" y="1772816"/>
            <a:ext cx="7188200" cy="389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58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3200" b="1" dirty="0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dirty="0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dirty="0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7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2015</a:t>
            </a:r>
          </a:p>
        </p:txBody>
      </p:sp>
    </p:spTree>
    <p:extLst>
      <p:ext uri="{BB962C8B-B14F-4D97-AF65-F5344CB8AC3E}">
        <p14:creationId xmlns:p14="http://schemas.microsoft.com/office/powerpoint/2010/main" val="7660520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5703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83568" y="4509120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Manizales AM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– Total Nacional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67611056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55576" y="2158181"/>
            <a:ext cx="7623787" cy="206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1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Agosto – octubre  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895068" y="4178671"/>
            <a:ext cx="6213436" cy="2079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4" name="3 Rectángulo"/>
          <p:cNvSpPr/>
          <p:nvPr/>
        </p:nvSpPr>
        <p:spPr>
          <a:xfrm>
            <a:off x="3779912" y="5970766"/>
            <a:ext cx="506728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Fuente: DANE - Gran Encuesta Integrada de Hogares</a:t>
            </a:r>
          </a:p>
          <a:p>
            <a:pPr algn="just"/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(+)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(-): Aumento o disminución de la TD de cada ciudad frente al mismo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trimestre 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del año anterior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712563" y="6255116"/>
            <a:ext cx="539594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900" dirty="0"/>
              <a:t> *El total de las 23 ciudades no incluye San Andrés por tener una distribución de la muestra diferente. </a:t>
            </a: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51441793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949575" y="315243"/>
            <a:ext cx="6086475" cy="5634037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3779912" y="6392925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900" dirty="0"/>
              <a:t>Los resultados presentados para San Andrés corresponden al período mayo - octubre 2015.</a:t>
            </a:r>
          </a:p>
        </p:txBody>
      </p:sp>
    </p:spTree>
    <p:extLst>
      <p:ext uri="{BB962C8B-B14F-4D97-AF65-F5344CB8AC3E}">
        <p14:creationId xmlns:p14="http://schemas.microsoft.com/office/powerpoint/2010/main" val="364820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50039967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69179" y="1412776"/>
            <a:ext cx="7835270" cy="4256187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331614" y="404664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Manizales AM</a:t>
            </a:r>
            <a:endParaRPr lang="es-ES" altLang="es-CO" sz="2200" b="1" dirty="0">
              <a:solidFill>
                <a:srgbClr val="CC0066"/>
              </a:solidFill>
            </a:endParaRPr>
          </a:p>
          <a:p>
            <a:pPr algn="ctr">
              <a:spcBef>
                <a:spcPct val="0"/>
              </a:spcBef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Agosto – octubre 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(2006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1169882" y="566124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394529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1619672" y="563406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64177" y="332656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Manizales AM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móviles 2011-2015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3614347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860849" y="1420664"/>
            <a:ext cx="7408284" cy="4168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20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86201914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80615" y="2636912"/>
            <a:ext cx="8382769" cy="2119610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908175" y="836737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Manizales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Agosto – octubre 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(2014 – 2015)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53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88723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5369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5347</TotalTime>
  <Words>541</Words>
  <Application>Microsoft Office PowerPoint</Application>
  <PresentationFormat>Presentación en pantalla (4:3)</PresentationFormat>
  <Paragraphs>85</Paragraphs>
  <Slides>20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Liliana Castañeda Pardo</cp:lastModifiedBy>
  <cp:revision>292</cp:revision>
  <cp:lastPrinted>2015-08-27T01:24:54Z</cp:lastPrinted>
  <dcterms:created xsi:type="dcterms:W3CDTF">2012-08-22T15:55:17Z</dcterms:created>
  <dcterms:modified xsi:type="dcterms:W3CDTF">2015-12-09T22:22:41Z</dcterms:modified>
</cp:coreProperties>
</file>